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8" r:id="rId2"/>
  </p:sldIdLst>
  <p:sldSz cx="7561263" cy="1080135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orient="horz" pos="137">
          <p15:clr>
            <a:srgbClr val="A4A3A4"/>
          </p15:clr>
        </p15:guide>
        <p15:guide id="3" orient="horz" pos="6667">
          <p15:clr>
            <a:srgbClr val="A4A3A4"/>
          </p15:clr>
        </p15:guide>
        <p15:guide id="4" pos="2382">
          <p15:clr>
            <a:srgbClr val="A4A3A4"/>
          </p15:clr>
        </p15:guide>
        <p15:guide id="5" pos="181">
          <p15:clr>
            <a:srgbClr val="A4A3A4"/>
          </p15:clr>
        </p15:guide>
        <p15:guide id="6" pos="45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008" autoAdjust="0"/>
    <p:restoredTop sz="94660"/>
  </p:normalViewPr>
  <p:slideViewPr>
    <p:cSldViewPr showGuides="1">
      <p:cViewPr>
        <p:scale>
          <a:sx n="100" d="100"/>
          <a:sy n="100" d="100"/>
        </p:scale>
        <p:origin x="1320" y="-1812"/>
      </p:cViewPr>
      <p:guideLst>
        <p:guide orient="horz" pos="3402"/>
        <p:guide orient="horz" pos="137"/>
        <p:guide orient="horz" pos="6667"/>
        <p:guide pos="2382"/>
        <p:guide pos="181"/>
        <p:guide pos="45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787" cy="496967"/>
          </a:xfrm>
          <a:prstGeom prst="rect">
            <a:avLst/>
          </a:prstGeom>
        </p:spPr>
        <p:txBody>
          <a:bodyPr vert="horz" lIns="92222" tIns="46112" rIns="92222" bIns="461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0"/>
            <a:ext cx="2949787" cy="496967"/>
          </a:xfrm>
          <a:prstGeom prst="rect">
            <a:avLst/>
          </a:prstGeom>
        </p:spPr>
        <p:txBody>
          <a:bodyPr vert="horz" lIns="92222" tIns="46112" rIns="92222" bIns="46112" rtlCol="0"/>
          <a:lstStyle>
            <a:lvl1pPr algn="r">
              <a:defRPr sz="1200"/>
            </a:lvl1pPr>
          </a:lstStyle>
          <a:p>
            <a:fld id="{A5A3540C-C379-46E2-B38D-C3AA5085B7E9}" type="datetimeFigureOut">
              <a:rPr kumimoji="1" lang="ja-JP" altLang="en-US" smtClean="0"/>
              <a:t>2017/10/25</a:t>
            </a:fld>
            <a:endParaRPr kumimoji="1" lang="ja-JP" altLang="en-US"/>
          </a:p>
        </p:txBody>
      </p:sp>
      <p:sp>
        <p:nvSpPr>
          <p:cNvPr id="4" name="スライド イメージ プレースホルダー 3"/>
          <p:cNvSpPr>
            <a:spLocks noGrp="1" noRot="1" noChangeAspect="1"/>
          </p:cNvSpPr>
          <p:nvPr>
            <p:ph type="sldImg" idx="2"/>
          </p:nvPr>
        </p:nvSpPr>
        <p:spPr>
          <a:xfrm>
            <a:off x="2098675" y="744538"/>
            <a:ext cx="2609850" cy="3729037"/>
          </a:xfrm>
          <a:prstGeom prst="rect">
            <a:avLst/>
          </a:prstGeom>
          <a:noFill/>
          <a:ln w="12700">
            <a:solidFill>
              <a:prstClr val="black"/>
            </a:solidFill>
          </a:ln>
        </p:spPr>
        <p:txBody>
          <a:bodyPr vert="horz" lIns="92222" tIns="46112" rIns="92222" bIns="46112" rtlCol="0" anchor="ctr"/>
          <a:lstStyle/>
          <a:p>
            <a:endParaRPr lang="ja-JP" altLang="en-US"/>
          </a:p>
        </p:txBody>
      </p:sp>
      <p:sp>
        <p:nvSpPr>
          <p:cNvPr id="5" name="ノート プレースホルダー 4"/>
          <p:cNvSpPr>
            <a:spLocks noGrp="1"/>
          </p:cNvSpPr>
          <p:nvPr>
            <p:ph type="body" sz="quarter" idx="3"/>
          </p:nvPr>
        </p:nvSpPr>
        <p:spPr>
          <a:xfrm>
            <a:off x="680721" y="4721189"/>
            <a:ext cx="5445760" cy="4472702"/>
          </a:xfrm>
          <a:prstGeom prst="rect">
            <a:avLst/>
          </a:prstGeom>
        </p:spPr>
        <p:txBody>
          <a:bodyPr vert="horz" lIns="92222" tIns="46112" rIns="92222" bIns="461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6"/>
            <a:ext cx="2949787" cy="496967"/>
          </a:xfrm>
          <a:prstGeom prst="rect">
            <a:avLst/>
          </a:prstGeom>
        </p:spPr>
        <p:txBody>
          <a:bodyPr vert="horz" lIns="92222" tIns="46112" rIns="92222" bIns="461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6"/>
            <a:ext cx="2949787" cy="496967"/>
          </a:xfrm>
          <a:prstGeom prst="rect">
            <a:avLst/>
          </a:prstGeom>
        </p:spPr>
        <p:txBody>
          <a:bodyPr vert="horz" lIns="92222" tIns="46112" rIns="92222" bIns="46112" rtlCol="0" anchor="b"/>
          <a:lstStyle>
            <a:lvl1pPr algn="r">
              <a:defRPr sz="1200"/>
            </a:lvl1pPr>
          </a:lstStyle>
          <a:p>
            <a:fld id="{A64D9F42-AE11-453E-912A-CE039D7E4DE1}" type="slidenum">
              <a:rPr kumimoji="1" lang="ja-JP" altLang="en-US" smtClean="0"/>
              <a:t>‹#›</a:t>
            </a:fld>
            <a:endParaRPr kumimoji="1" lang="ja-JP" altLang="en-US"/>
          </a:p>
        </p:txBody>
      </p:sp>
    </p:spTree>
    <p:extLst>
      <p:ext uri="{BB962C8B-B14F-4D97-AF65-F5344CB8AC3E}">
        <p14:creationId xmlns:p14="http://schemas.microsoft.com/office/powerpoint/2010/main" val="32438914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98675" y="744538"/>
            <a:ext cx="2609850" cy="372903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64D9F42-AE11-453E-912A-CE039D7E4DE1}" type="slidenum">
              <a:rPr kumimoji="1" lang="ja-JP" altLang="en-US" smtClean="0"/>
              <a:t>1</a:t>
            </a:fld>
            <a:endParaRPr kumimoji="1" lang="ja-JP" altLang="en-US"/>
          </a:p>
        </p:txBody>
      </p:sp>
    </p:spTree>
    <p:extLst>
      <p:ext uri="{BB962C8B-B14F-4D97-AF65-F5344CB8AC3E}">
        <p14:creationId xmlns:p14="http://schemas.microsoft.com/office/powerpoint/2010/main" val="4202321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55425"/>
            <a:ext cx="6427074" cy="231528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34190" y="6120766"/>
            <a:ext cx="5292884" cy="27603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340607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2589533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577575"/>
            <a:ext cx="1275964" cy="12286536"/>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83549" y="577575"/>
            <a:ext cx="3701869" cy="12286536"/>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3566538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2643818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940868"/>
            <a:ext cx="6427074" cy="2145268"/>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97288" y="4578076"/>
            <a:ext cx="6427074" cy="236279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193582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83552" y="3360423"/>
            <a:ext cx="2488916" cy="95036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898489" y="3360423"/>
            <a:ext cx="2488916" cy="950368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162090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32555"/>
            <a:ext cx="6805137" cy="1800225"/>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4" y="2417804"/>
            <a:ext cx="3340871" cy="10076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78064" y="3425428"/>
            <a:ext cx="3340871" cy="6223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41022" y="2417804"/>
            <a:ext cx="3342183" cy="100762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41022" y="3425428"/>
            <a:ext cx="3342183" cy="62232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1703056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328083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113561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8" y="430057"/>
            <a:ext cx="2487604" cy="1830229"/>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956248" y="430058"/>
            <a:ext cx="4226957" cy="92186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78068" y="2260284"/>
            <a:ext cx="2487604" cy="7388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316840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560947"/>
            <a:ext cx="4536758" cy="89261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482060" y="965120"/>
            <a:ext cx="4536758" cy="648081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482060" y="8453561"/>
            <a:ext cx="4536758" cy="12676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DC5D62A-85CB-402C-BE0D-D2F75A4F3C2B}" type="datetimeFigureOut">
              <a:rPr kumimoji="1" lang="ja-JP" altLang="en-US" smtClean="0"/>
              <a:t>2017/10/25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2463414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32555"/>
            <a:ext cx="6805137" cy="1800225"/>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78063" y="2520318"/>
            <a:ext cx="6805137" cy="712839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78063" y="10011255"/>
            <a:ext cx="1764295" cy="575071"/>
          </a:xfrm>
          <a:prstGeom prst="rect">
            <a:avLst/>
          </a:prstGeom>
        </p:spPr>
        <p:txBody>
          <a:bodyPr vert="horz" lIns="91440" tIns="45720" rIns="91440" bIns="45720" rtlCol="0" anchor="ctr"/>
          <a:lstStyle>
            <a:lvl1pPr algn="l">
              <a:defRPr sz="1200">
                <a:solidFill>
                  <a:schemeClr val="tx1">
                    <a:tint val="75000"/>
                  </a:schemeClr>
                </a:solidFill>
              </a:defRPr>
            </a:lvl1pPr>
          </a:lstStyle>
          <a:p>
            <a:fld id="{6DC5D62A-85CB-402C-BE0D-D2F75A4F3C2B}" type="datetimeFigureOut">
              <a:rPr kumimoji="1" lang="ja-JP" altLang="en-US" smtClean="0"/>
              <a:t>2017/10/25</a:t>
            </a:fld>
            <a:endParaRPr kumimoji="1" lang="ja-JP" altLang="en-US"/>
          </a:p>
        </p:txBody>
      </p:sp>
      <p:sp>
        <p:nvSpPr>
          <p:cNvPr id="5" name="フッター プレースホルダー 4"/>
          <p:cNvSpPr>
            <a:spLocks noGrp="1"/>
          </p:cNvSpPr>
          <p:nvPr>
            <p:ph type="ftr" sz="quarter" idx="3"/>
          </p:nvPr>
        </p:nvSpPr>
        <p:spPr>
          <a:xfrm>
            <a:off x="2583432" y="10011255"/>
            <a:ext cx="2394400" cy="57507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10011255"/>
            <a:ext cx="1764295" cy="575071"/>
          </a:xfrm>
          <a:prstGeom prst="rect">
            <a:avLst/>
          </a:prstGeom>
        </p:spPr>
        <p:txBody>
          <a:bodyPr vert="horz" lIns="91440" tIns="45720" rIns="91440" bIns="45720" rtlCol="0" anchor="ctr"/>
          <a:lstStyle>
            <a:lvl1pPr algn="r">
              <a:defRPr sz="1200">
                <a:solidFill>
                  <a:schemeClr val="tx1">
                    <a:tint val="75000"/>
                  </a:schemeClr>
                </a:solidFill>
              </a:defRPr>
            </a:lvl1pPr>
          </a:lstStyle>
          <a:p>
            <a:fld id="{91D5EE72-BD41-47FF-BAAB-C407970991AE}" type="slidenum">
              <a:rPr kumimoji="1" lang="ja-JP" altLang="en-US" smtClean="0"/>
              <a:t>‹#›</a:t>
            </a:fld>
            <a:endParaRPr kumimoji="1" lang="ja-JP" altLang="en-US"/>
          </a:p>
        </p:txBody>
      </p:sp>
    </p:spTree>
    <p:extLst>
      <p:ext uri="{BB962C8B-B14F-4D97-AF65-F5344CB8AC3E}">
        <p14:creationId xmlns:p14="http://schemas.microsoft.com/office/powerpoint/2010/main" val="2773451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content.xx.fbcdn.net/hphotos-xaf1/v/t1.0-9/13043362_1740381139530596_5422223262445715225_n.jpg?oh=b7daa4d0e30049da56a0b5c1f28f25f1&amp;oe=57B41FBF"/>
          <p:cNvPicPr>
            <a:picLocks noChangeAspect="1" noChangeArrowheads="1"/>
          </p:cNvPicPr>
          <p:nvPr/>
        </p:nvPicPr>
        <p:blipFill rotWithShape="1">
          <a:blip r:embed="rId3">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19766" t="-1" r="34456" b="64420"/>
          <a:stretch/>
        </p:blipFill>
        <p:spPr bwMode="auto">
          <a:xfrm>
            <a:off x="235843" y="126604"/>
            <a:ext cx="7001170" cy="2994138"/>
          </a:xfrm>
          <a:prstGeom prst="rect">
            <a:avLst/>
          </a:prstGeom>
          <a:solidFill>
            <a:schemeClr val="accent3"/>
          </a:solidFill>
          <a:effectLst>
            <a:outerShdw blurRad="50800" dist="50800" dir="5400000" algn="ctr" rotWithShape="0">
              <a:schemeClr val="bg1"/>
            </a:outerShdw>
          </a:effectLst>
          <a:extLst/>
        </p:spPr>
      </p:pic>
      <p:sp>
        <p:nvSpPr>
          <p:cNvPr id="4" name="テキスト ボックス 3"/>
          <p:cNvSpPr txBox="1"/>
          <p:nvPr/>
        </p:nvSpPr>
        <p:spPr>
          <a:xfrm>
            <a:off x="324247" y="225585"/>
            <a:ext cx="6987169" cy="954107"/>
          </a:xfrm>
          <a:prstGeom prst="rect">
            <a:avLst/>
          </a:prstGeom>
          <a:noFill/>
        </p:spPr>
        <p:txBody>
          <a:bodyPr vert="horz" wrap="square" rtlCol="0">
            <a:spAutoFit/>
          </a:bodyPr>
          <a:lstStyle/>
          <a:p>
            <a:pPr algn="ctr"/>
            <a:r>
              <a:rPr lang="ja-JP" altLang="en-US" sz="28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江戸時代の農業指導者「中村直三」と</a:t>
            </a:r>
            <a:endParaRPr lang="en-US" altLang="ja-JP" sz="28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pPr algn="ctr"/>
            <a:r>
              <a:rPr lang="ja-JP" altLang="en-US" sz="28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奈良の米作りについて</a:t>
            </a:r>
            <a:endParaRPr lang="en-US" altLang="ja-JP" sz="2800" dirty="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cxnSp>
        <p:nvCxnSpPr>
          <p:cNvPr id="10" name="直線コネクタ 9"/>
          <p:cNvCxnSpPr/>
          <p:nvPr/>
        </p:nvCxnSpPr>
        <p:spPr>
          <a:xfrm>
            <a:off x="4007464" y="9236743"/>
            <a:ext cx="293751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317246" y="1305527"/>
            <a:ext cx="7001170" cy="984885"/>
          </a:xfrm>
          <a:prstGeom prst="rect">
            <a:avLst/>
          </a:prstGeom>
          <a:noFill/>
        </p:spPr>
        <p:txBody>
          <a:bodyPr vert="horz" wrap="square" rtlCol="0">
            <a:spAutoFit/>
          </a:bodyPr>
          <a:lstStyle/>
          <a:p>
            <a:r>
              <a:rPr lang="ja-JP"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日 時 ： 平成</a:t>
            </a:r>
            <a:r>
              <a:rPr lang="en-US" altLang="ja-JP"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29</a:t>
            </a:r>
            <a:r>
              <a:rPr lang="ja-JP"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年</a:t>
            </a:r>
            <a:r>
              <a:rPr lang="en-US" altLang="ja-JP"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a:t>
            </a:r>
            <a:r>
              <a:rPr lang="ja-JP"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２月</a:t>
            </a:r>
            <a:r>
              <a:rPr lang="ja-JP" altLang="en-US" sz="2000" dirty="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１</a:t>
            </a:r>
            <a:r>
              <a:rPr lang="en-US" altLang="ja-JP"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5</a:t>
            </a:r>
            <a:r>
              <a:rPr lang="ja-JP"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日（金）　</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14</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00</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15</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a:t>
            </a:r>
            <a:r>
              <a:rPr lang="en-US" altLang="ja-JP" sz="1400" dirty="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3</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0</a:t>
            </a:r>
          </a:p>
          <a:p>
            <a:r>
              <a:rPr lang="ja-JP"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会 場 ：</a:t>
            </a:r>
            <a:r>
              <a:rPr lang="zh-TW"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20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奈良町からくりおもちゃ館　工房</a:t>
            </a:r>
            <a:r>
              <a:rPr lang="ja-JP" altLang="en-US" sz="2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zh-CN"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奈良市</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陰陽町</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7</a:t>
            </a:r>
            <a:r>
              <a:rPr lang="zh-CN"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番</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地</a:t>
            </a:r>
            <a:r>
              <a:rPr lang="zh-CN"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endPar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a:p>
            <a:r>
              <a:rPr lang="ja-JP" altLang="en-US" sz="1400" dirty="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　　　　　　　　　（近鉄奈良駅より徒歩約</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10</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分、ＪＲ奈良駅より徒歩約</a:t>
            </a:r>
            <a:r>
              <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15</a:t>
            </a:r>
            <a:r>
              <a:rPr lang="ja-JP" altLang="en-US"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rPr>
              <a:t>分）</a:t>
            </a:r>
            <a:endParaRPr lang="en-US" altLang="ja-JP" sz="1400" dirty="0" smtClean="0">
              <a:solidFill>
                <a:schemeClr val="bg1"/>
              </a:solidFill>
              <a:effectLst>
                <a:glow rad="139700">
                  <a:srgbClr val="002060">
                    <a:alpha val="70000"/>
                  </a:srgbClr>
                </a:glow>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cs typeface="Meiryo UI" panose="020B0604030504040204" pitchFamily="50" charset="-128"/>
            </a:endParaRPr>
          </a:p>
        </p:txBody>
      </p:sp>
      <p:sp>
        <p:nvSpPr>
          <p:cNvPr id="25" name="正方形/長方形 24"/>
          <p:cNvSpPr/>
          <p:nvPr/>
        </p:nvSpPr>
        <p:spPr>
          <a:xfrm>
            <a:off x="287048" y="9042375"/>
            <a:ext cx="6959162" cy="878885"/>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テキスト ボックス 25"/>
          <p:cNvSpPr txBox="1"/>
          <p:nvPr/>
        </p:nvSpPr>
        <p:spPr>
          <a:xfrm>
            <a:off x="325135" y="9281917"/>
            <a:ext cx="6911879" cy="646331"/>
          </a:xfrm>
          <a:prstGeom prst="rect">
            <a:avLst/>
          </a:prstGeom>
          <a:noFill/>
        </p:spPr>
        <p:txBody>
          <a:bodyPr wrap="square" rtlCol="0">
            <a:spAutoFit/>
          </a:bodyPr>
          <a:lstStyle/>
          <a:p>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奈良市産米消費拡大事業体験講座</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事務局（株式会社Ｊプロデュース内）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電話</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06-4964-8872</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FAX:</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06-4964-8809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担当：浄閑・小沢・吉岡　　対応時間：平日</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時まで</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E-mail</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naranookome@jproduce.co.jp</a:t>
            </a:r>
          </a:p>
        </p:txBody>
      </p:sp>
      <p:sp>
        <p:nvSpPr>
          <p:cNvPr id="27" name="テキスト ボックス 26"/>
          <p:cNvSpPr txBox="1"/>
          <p:nvPr/>
        </p:nvSpPr>
        <p:spPr>
          <a:xfrm>
            <a:off x="36215" y="9052221"/>
            <a:ext cx="7128793" cy="276999"/>
          </a:xfrm>
          <a:prstGeom prst="rect">
            <a:avLst/>
          </a:prstGeom>
          <a:noFill/>
        </p:spPr>
        <p:txBody>
          <a:bodyPr wrap="square" rtlCol="0">
            <a:spAutoFit/>
          </a:bodyPr>
          <a:lstStyle/>
          <a:p>
            <a:r>
              <a:rPr lang="en-US" altLang="ja-JP" sz="1200" b="1"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effectLst/>
                <a:latin typeface="Meiryo UI" panose="020B0604030504040204" pitchFamily="50" charset="-128"/>
                <a:ea typeface="Meiryo UI" panose="020B0604030504040204" pitchFamily="50" charset="-128"/>
                <a:cs typeface="Meiryo UI" panose="020B0604030504040204" pitchFamily="50" charset="-128"/>
              </a:rPr>
              <a:t>お問合せ、申込先</a:t>
            </a:r>
            <a:r>
              <a:rPr lang="en-US" altLang="ja-JP" sz="1200" b="1"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effectLst/>
                <a:latin typeface="Meiryo UI" panose="020B0604030504040204" pitchFamily="50" charset="-128"/>
                <a:ea typeface="Meiryo UI" panose="020B0604030504040204" pitchFamily="50" charset="-128"/>
                <a:cs typeface="Meiryo UI" panose="020B0604030504040204" pitchFamily="50" charset="-128"/>
              </a:rPr>
              <a:t>※FAX</a:t>
            </a:r>
            <a:r>
              <a:rPr lang="ja-JP" altLang="en-US" sz="1200" b="1" dirty="0" smtClean="0">
                <a:effectLst/>
                <a:latin typeface="Meiryo UI" panose="020B0604030504040204" pitchFamily="50" charset="-128"/>
                <a:ea typeface="Meiryo UI" panose="020B0604030504040204" pitchFamily="50" charset="-128"/>
                <a:cs typeface="Meiryo UI" panose="020B0604030504040204" pitchFamily="50" charset="-128"/>
              </a:rPr>
              <a:t>または</a:t>
            </a:r>
            <a:r>
              <a:rPr lang="en-US" altLang="ja-JP" sz="1200" b="1" dirty="0" smtClean="0">
                <a:effectLst/>
                <a:latin typeface="Meiryo UI" panose="020B0604030504040204" pitchFamily="50" charset="-128"/>
                <a:ea typeface="Meiryo UI" panose="020B0604030504040204" pitchFamily="50" charset="-128"/>
                <a:cs typeface="Meiryo UI" panose="020B0604030504040204" pitchFamily="50" charset="-128"/>
              </a:rPr>
              <a:t>E-mail</a:t>
            </a:r>
            <a:r>
              <a:rPr lang="ja-JP" altLang="en-US" sz="1200" b="1" dirty="0" err="1" smtClean="0">
                <a:effectLst/>
                <a:latin typeface="Meiryo UI" panose="020B0604030504040204" pitchFamily="50" charset="-128"/>
                <a:ea typeface="Meiryo UI" panose="020B0604030504040204" pitchFamily="50" charset="-128"/>
                <a:cs typeface="Meiryo UI" panose="020B0604030504040204" pitchFamily="50" charset="-128"/>
              </a:rPr>
              <a:t>にて</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上記必要事項記入のうえお申込みください。</a:t>
            </a:r>
            <a:r>
              <a:rPr lang="en-US" altLang="ja-JP" sz="1200" b="1"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287048" y="10313413"/>
            <a:ext cx="6987167" cy="2412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主催：</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奈良市</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39245" y="3602223"/>
            <a:ext cx="6720018" cy="852018"/>
          </a:xfrm>
          <a:prstGeom prst="rect">
            <a:avLst/>
          </a:prstGeom>
        </p:spPr>
        <p:txBody>
          <a:bodyPr vert="horz" lIns="91440" tIns="45720" rIns="91440" bIns="45720" rtlCol="0">
            <a:noAutofit/>
          </a:bodyPr>
          <a:lstStyle/>
          <a:p>
            <a:pPr defTabSz="685800">
              <a:lnSpc>
                <a:spcPct val="150000"/>
              </a:lnSpc>
              <a:spcBef>
                <a:spcPts val="750"/>
              </a:spcBef>
              <a:buFont typeface="Arial" panose="020B0604020202020204" pitchFamily="34" charset="0"/>
              <a:buNone/>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文政２年（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1819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年）に大和国山辺郡永原村（天理市）で生まれ、独自の品種改良を行い、奈良を明治後期から米の反収</a:t>
            </a:r>
            <a:r>
              <a:rPr lang="ja-JP" altLang="en-US" sz="1050" smtClean="0">
                <a:latin typeface="Meiryo UI" panose="020B0604030504040204" pitchFamily="50" charset="-128"/>
                <a:ea typeface="Meiryo UI" panose="020B0604030504040204" pitchFamily="50" charset="-128"/>
                <a:cs typeface="Meiryo UI" panose="020B0604030504040204" pitchFamily="50" charset="-128"/>
              </a:rPr>
              <a:t>全国第一位「奈良段階」に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導いた中村直三。その中村直三についてと江戸時代から明治時代の奈良の米作りについて学びます。なお、講演終了後には、奈良町からくりおもちゃ館の見学もできます。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defTabSz="685800">
              <a:lnSpc>
                <a:spcPct val="150000"/>
              </a:lnSpc>
              <a:spcBef>
                <a:spcPts val="750"/>
              </a:spcBef>
              <a:buFont typeface="Arial" panose="020B0604020202020204" pitchFamily="34" charset="0"/>
              <a:buNone/>
            </a:pP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942527" y="3137241"/>
            <a:ext cx="5750608" cy="387921"/>
          </a:xfrm>
          <a:prstGeom prst="rect">
            <a:avLst/>
          </a:prstGeom>
        </p:spPr>
        <p:txBody>
          <a:bodyPr vert="horz" lIns="91440" tIns="45720" rIns="91440" bIns="45720" rtlCol="0">
            <a:noAutofit/>
          </a:bodyPr>
          <a:lstStyle/>
          <a:p>
            <a:pPr algn="ctr" defTabSz="685800">
              <a:lnSpc>
                <a:spcPct val="150000"/>
              </a:lnSpc>
              <a:spcBef>
                <a:spcPts val="750"/>
              </a:spcBef>
              <a:buFont typeface="Arial" panose="020B0604020202020204" pitchFamily="34" charset="0"/>
              <a:buNone/>
            </a:pPr>
            <a:r>
              <a:rPr lang="ja-JP" altLang="en-US" sz="1600" b="1" dirty="0" smtClean="0">
                <a:latin typeface="Calibri" panose="020F0502020204030204" pitchFamily="34" charset="0"/>
                <a:ea typeface="メイリオ" panose="020B0604030504040204" pitchFamily="50" charset="-128"/>
              </a:rPr>
              <a:t>「奈良段階」の土台を築いた明治三老農のひとり中村直三</a:t>
            </a:r>
            <a:endParaRPr lang="en-US" altLang="ja-JP" sz="1600" b="1" dirty="0" smtClean="0">
              <a:latin typeface="Calibri" panose="020F0502020204030204" pitchFamily="34" charset="0"/>
              <a:ea typeface="メイリオ" panose="020B0604030504040204" pitchFamily="50" charset="-128"/>
            </a:endParaRPr>
          </a:p>
        </p:txBody>
      </p:sp>
      <p:sp>
        <p:nvSpPr>
          <p:cNvPr id="21" name="正方形/長方形 20"/>
          <p:cNvSpPr/>
          <p:nvPr/>
        </p:nvSpPr>
        <p:spPr>
          <a:xfrm>
            <a:off x="3422179" y="4650317"/>
            <a:ext cx="3852036" cy="1013972"/>
          </a:xfrm>
          <a:prstGeom prst="rect">
            <a:avLst/>
          </a:prstGeom>
        </p:spPr>
        <p:txBody>
          <a:bodyPr vert="horz" lIns="91440" tIns="45720" rIns="91440" bIns="45720" rtlCol="0">
            <a:normAutofit/>
          </a:bodyPr>
          <a:lstStyle/>
          <a:p>
            <a:pPr defTabSz="685800">
              <a:spcBef>
                <a:spcPts val="750"/>
              </a:spcBef>
              <a:buFont typeface="Arial" panose="020B0604020202020204" pitchFamily="34" charset="0"/>
              <a:buNone/>
            </a:pPr>
            <a:r>
              <a:rPr lang="ja-JP" altLang="en-US" sz="1400" dirty="0">
                <a:latin typeface="Calibri" panose="020F0502020204030204" pitchFamily="34" charset="0"/>
                <a:ea typeface="メイリオ" panose="020B0604030504040204" pitchFamily="50" charset="-128"/>
              </a:rPr>
              <a:t>講師</a:t>
            </a:r>
            <a:r>
              <a:rPr lang="ja-JP" altLang="en-US" sz="1400" dirty="0" smtClean="0">
                <a:latin typeface="Calibri" panose="020F0502020204030204" pitchFamily="34" charset="0"/>
                <a:ea typeface="メイリオ" panose="020B0604030504040204" pitchFamily="50" charset="-128"/>
              </a:rPr>
              <a:t>：　奈良町からくりおもちゃ館館長</a:t>
            </a:r>
            <a:r>
              <a:rPr lang="ja-JP" altLang="en-US" sz="1400" dirty="0">
                <a:latin typeface="Calibri" panose="020F0502020204030204" pitchFamily="34" charset="0"/>
                <a:ea typeface="メイリオ" panose="020B0604030504040204" pitchFamily="50" charset="-128"/>
              </a:rPr>
              <a:t>　　　　</a:t>
            </a:r>
            <a:r>
              <a:rPr lang="ja-JP" altLang="en-US" sz="1400" dirty="0" smtClean="0">
                <a:latin typeface="Calibri" panose="020F0502020204030204" pitchFamily="34" charset="0"/>
                <a:ea typeface="メイリオ" panose="020B0604030504040204" pitchFamily="50" charset="-128"/>
              </a:rPr>
              <a:t>　　　</a:t>
            </a:r>
            <a:endParaRPr lang="en-US" altLang="ja-JP" sz="1400" dirty="0" smtClean="0">
              <a:latin typeface="Calibri" panose="020F0502020204030204" pitchFamily="34" charset="0"/>
              <a:ea typeface="メイリオ" panose="020B0604030504040204" pitchFamily="50" charset="-128"/>
            </a:endParaRPr>
          </a:p>
          <a:p>
            <a:pPr defTabSz="685800">
              <a:spcBef>
                <a:spcPts val="750"/>
              </a:spcBef>
              <a:buFont typeface="Arial" panose="020B0604020202020204" pitchFamily="34" charset="0"/>
              <a:buNone/>
            </a:pPr>
            <a:r>
              <a:rPr lang="ja-JP" altLang="en-US" sz="1400" dirty="0">
                <a:latin typeface="Calibri" panose="020F0502020204030204" pitchFamily="34" charset="0"/>
                <a:ea typeface="メイリオ" panose="020B0604030504040204" pitchFamily="50" charset="-128"/>
              </a:rPr>
              <a:t>　</a:t>
            </a:r>
            <a:r>
              <a:rPr lang="ja-JP" altLang="en-US" sz="1400" dirty="0" smtClean="0">
                <a:latin typeface="Calibri" panose="020F0502020204030204" pitchFamily="34" charset="0"/>
                <a:ea typeface="メイリオ" panose="020B0604030504040204" pitchFamily="50" charset="-128"/>
              </a:rPr>
              <a:t>　　　奈良大学非常勤講師</a:t>
            </a:r>
            <a:endParaRPr lang="en-US" altLang="ja-JP" sz="1400" dirty="0" smtClean="0">
              <a:latin typeface="Calibri" panose="020F0502020204030204" pitchFamily="34" charset="0"/>
              <a:ea typeface="メイリオ" panose="020B0604030504040204" pitchFamily="50" charset="-128"/>
            </a:endParaRPr>
          </a:p>
          <a:p>
            <a:pPr defTabSz="685800">
              <a:spcBef>
                <a:spcPts val="750"/>
              </a:spcBef>
              <a:buFont typeface="Arial" panose="020B0604020202020204" pitchFamily="34" charset="0"/>
              <a:buNone/>
            </a:pPr>
            <a:r>
              <a:rPr lang="ja-JP" altLang="en-US" sz="1400" dirty="0" smtClean="0">
                <a:latin typeface="Calibri" panose="020F0502020204030204" pitchFamily="34" charset="0"/>
                <a:ea typeface="メイリオ" panose="020B0604030504040204" pitchFamily="50" charset="-128"/>
              </a:rPr>
              <a:t>　　　　　　　　　　安田　真紀子氏</a:t>
            </a:r>
            <a:endParaRPr lang="en-US" altLang="ja-JP" sz="1400" dirty="0" smtClean="0">
              <a:latin typeface="Calibri" panose="020F0502020204030204" pitchFamily="34" charset="0"/>
              <a:ea typeface="メイリオ" panose="020B0604030504040204" pitchFamily="50" charset="-128"/>
            </a:endParaRPr>
          </a:p>
        </p:txBody>
      </p:sp>
      <p:sp>
        <p:nvSpPr>
          <p:cNvPr id="28" name="正方形/長方形 27"/>
          <p:cNvSpPr/>
          <p:nvPr/>
        </p:nvSpPr>
        <p:spPr>
          <a:xfrm>
            <a:off x="317246" y="4597003"/>
            <a:ext cx="2887321" cy="1013564"/>
          </a:xfrm>
          <a:prstGeom prst="rect">
            <a:avLst/>
          </a:prstGeom>
        </p:spPr>
        <p:txBody>
          <a:bodyPr vert="horz" lIns="91440" tIns="45720" rIns="91440" bIns="45720" rtlCol="0">
            <a:normAutofit/>
          </a:bodyPr>
          <a:lstStyle/>
          <a:p>
            <a:pPr defTabSz="685800">
              <a:spcBef>
                <a:spcPts val="750"/>
              </a:spcBef>
              <a:buFont typeface="Arial" panose="020B0604020202020204" pitchFamily="34" charset="0"/>
              <a:buNone/>
            </a:pPr>
            <a:r>
              <a:rPr lang="ja-JP" altLang="en-US" sz="1600" dirty="0" smtClean="0">
                <a:latin typeface="Calibri" panose="020F0502020204030204" pitchFamily="34" charset="0"/>
                <a:ea typeface="メイリオ" panose="020B0604030504040204" pitchFamily="50" charset="-128"/>
              </a:rPr>
              <a:t>参加費：無料</a:t>
            </a:r>
            <a:endParaRPr lang="en-US" altLang="ja-JP" sz="1600" dirty="0" smtClean="0">
              <a:latin typeface="Calibri" panose="020F0502020204030204" pitchFamily="34" charset="0"/>
              <a:ea typeface="メイリオ" panose="020B0604030504040204" pitchFamily="50" charset="-128"/>
            </a:endParaRPr>
          </a:p>
          <a:p>
            <a:pPr defTabSz="685800">
              <a:spcBef>
                <a:spcPts val="750"/>
              </a:spcBef>
              <a:buFont typeface="Arial" panose="020B0604020202020204" pitchFamily="34" charset="0"/>
              <a:buNone/>
            </a:pPr>
            <a:r>
              <a:rPr lang="ja-JP" altLang="en-US" sz="1600" dirty="0" smtClean="0">
                <a:latin typeface="Calibri" panose="020F0502020204030204" pitchFamily="34" charset="0"/>
                <a:ea typeface="メイリオ" panose="020B0604030504040204" pitchFamily="50" charset="-128"/>
              </a:rPr>
              <a:t>受付開始：</a:t>
            </a:r>
            <a:r>
              <a:rPr lang="en-US" altLang="ja-JP" sz="1600" dirty="0" smtClean="0">
                <a:latin typeface="Calibri" panose="020F0502020204030204" pitchFamily="34" charset="0"/>
                <a:ea typeface="メイリオ" panose="020B0604030504040204" pitchFamily="50" charset="-128"/>
              </a:rPr>
              <a:t>13</a:t>
            </a:r>
            <a:r>
              <a:rPr lang="ja-JP" altLang="en-US" sz="1600" dirty="0" smtClean="0">
                <a:latin typeface="Calibri" panose="020F0502020204030204" pitchFamily="34" charset="0"/>
                <a:ea typeface="メイリオ" panose="020B0604030504040204" pitchFamily="50" charset="-128"/>
              </a:rPr>
              <a:t>時</a:t>
            </a:r>
            <a:r>
              <a:rPr lang="en-US" altLang="ja-JP" sz="1600" dirty="0" smtClean="0">
                <a:latin typeface="Calibri" panose="020F0502020204030204" pitchFamily="34" charset="0"/>
                <a:ea typeface="メイリオ" panose="020B0604030504040204" pitchFamily="50" charset="-128"/>
              </a:rPr>
              <a:t>30</a:t>
            </a:r>
            <a:r>
              <a:rPr lang="ja-JP" altLang="en-US" sz="1600" dirty="0" smtClean="0">
                <a:latin typeface="Calibri" panose="020F0502020204030204" pitchFamily="34" charset="0"/>
                <a:ea typeface="メイリオ" panose="020B0604030504040204" pitchFamily="50" charset="-128"/>
              </a:rPr>
              <a:t>分</a:t>
            </a:r>
            <a:endParaRPr lang="en-US" altLang="ja-JP" sz="1600" dirty="0" smtClean="0">
              <a:latin typeface="Calibri" panose="020F0502020204030204" pitchFamily="34" charset="0"/>
              <a:ea typeface="メイリオ" panose="020B0604030504040204" pitchFamily="50" charset="-128"/>
            </a:endParaRPr>
          </a:p>
        </p:txBody>
      </p:sp>
      <p:sp>
        <p:nvSpPr>
          <p:cNvPr id="29" name="正方形/長方形 28"/>
          <p:cNvSpPr/>
          <p:nvPr/>
        </p:nvSpPr>
        <p:spPr>
          <a:xfrm>
            <a:off x="324247" y="5266202"/>
            <a:ext cx="3475007" cy="277996"/>
          </a:xfrm>
          <a:prstGeom prst="rect">
            <a:avLst/>
          </a:prstGeom>
        </p:spPr>
        <p:txBody>
          <a:bodyPr vert="horz" lIns="91440" tIns="45720" rIns="91440" bIns="45720" rtlCol="0">
            <a:noAutofit/>
          </a:bodyPr>
          <a:lstStyle/>
          <a:p>
            <a:pPr defTabSz="685800">
              <a:spcBef>
                <a:spcPts val="750"/>
              </a:spcBef>
              <a:buFont typeface="Arial" panose="020B0604020202020204" pitchFamily="34" charset="0"/>
              <a:buNone/>
            </a:pPr>
            <a:r>
              <a:rPr lang="ja-JP" altLang="en-US" sz="1600" dirty="0" smtClean="0">
                <a:latin typeface="Calibri" panose="020F0502020204030204" pitchFamily="34" charset="0"/>
                <a:ea typeface="メイリオ" panose="020B0604030504040204" pitchFamily="50" charset="-128"/>
              </a:rPr>
              <a:t>定員</a:t>
            </a:r>
            <a:r>
              <a:rPr lang="ja-JP" altLang="en-US" sz="1400" dirty="0" smtClean="0">
                <a:latin typeface="Calibri" panose="020F0502020204030204" pitchFamily="34" charset="0"/>
                <a:ea typeface="メイリオ" panose="020B0604030504040204" pitchFamily="50" charset="-128"/>
              </a:rPr>
              <a:t>：</a:t>
            </a:r>
            <a:r>
              <a:rPr lang="en-US" altLang="ja-JP" sz="1400" dirty="0" smtClean="0">
                <a:latin typeface="Calibri" panose="020F0502020204030204" pitchFamily="34" charset="0"/>
                <a:ea typeface="メイリオ" panose="020B0604030504040204" pitchFamily="50" charset="-128"/>
              </a:rPr>
              <a:t>30</a:t>
            </a:r>
            <a:r>
              <a:rPr lang="ja-JP" altLang="en-US" sz="1400" dirty="0" smtClean="0">
                <a:latin typeface="Calibri" panose="020F0502020204030204" pitchFamily="34" charset="0"/>
                <a:ea typeface="メイリオ" panose="020B0604030504040204" pitchFamily="50" charset="-128"/>
              </a:rPr>
              <a:t>名様（先着申込</a:t>
            </a:r>
            <a:r>
              <a:rPr lang="ja-JP" altLang="en-US" sz="1400" dirty="0">
                <a:latin typeface="Calibri" panose="020F0502020204030204" pitchFamily="34" charset="0"/>
                <a:ea typeface="メイリオ" panose="020B0604030504040204" pitchFamily="50" charset="-128"/>
              </a:rPr>
              <a:t>順</a:t>
            </a:r>
            <a:r>
              <a:rPr lang="ja-JP" altLang="en-US" sz="1400" dirty="0" smtClean="0">
                <a:latin typeface="Calibri" panose="020F0502020204030204" pitchFamily="34" charset="0"/>
                <a:ea typeface="メイリオ" panose="020B0604030504040204" pitchFamily="50" charset="-128"/>
              </a:rPr>
              <a:t>）</a:t>
            </a:r>
            <a:endParaRPr lang="en-US" altLang="ja-JP" sz="1400" dirty="0">
              <a:latin typeface="Calibri" panose="020F0502020204030204" pitchFamily="34" charset="0"/>
              <a:ea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5534063"/>
              </p:ext>
            </p:extLst>
          </p:nvPr>
        </p:nvGraphicFramePr>
        <p:xfrm>
          <a:off x="377132" y="6522184"/>
          <a:ext cx="6815886" cy="2179320"/>
        </p:xfrm>
        <a:graphic>
          <a:graphicData uri="http://schemas.openxmlformats.org/drawingml/2006/table">
            <a:tbl>
              <a:tblPr firstRow="1" bandRow="1">
                <a:tableStyleId>{5C22544A-7EE6-4342-B048-85BDC9FD1C3A}</a:tableStyleId>
              </a:tblPr>
              <a:tblGrid>
                <a:gridCol w="1048039"/>
                <a:gridCol w="2356299"/>
                <a:gridCol w="740046"/>
                <a:gridCol w="816115"/>
                <a:gridCol w="704850"/>
                <a:gridCol w="1150537"/>
              </a:tblGrid>
              <a:tr h="369173">
                <a:tc>
                  <a:txBody>
                    <a:bodyPr/>
                    <a:lstStyle/>
                    <a:p>
                      <a:pPr algn="ctr"/>
                      <a:r>
                        <a:rPr kumimoji="1" lang="ja-JP" altLang="en-US"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ﾌﾘｶﾞﾅ</a:t>
                      </a:r>
                      <a:endParaRPr kumimoji="1" lang="en-US" altLang="ja-JP" sz="8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代表者氏名</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参加希望人数</a:t>
                      </a:r>
                      <a:endParaRPr kumimoji="1" lang="en-US" altLang="ja-JP"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名</a:t>
                      </a:r>
                      <a:endParaRPr kumimoji="1" lang="ja-JP" altLang="en-US" sz="1100" b="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887">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住所</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03887">
                <a:tc>
                  <a:txBody>
                    <a:body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TEL</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44074">
                <a:tc>
                  <a:txBody>
                    <a:bodyP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フリガナ</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同行者氏名</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44074">
                <a:tc>
                  <a:txBody>
                    <a:bodyP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フリガナ</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同行者氏名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r h="344074">
                <a:tc>
                  <a:txBody>
                    <a:bodyPr/>
                    <a:lstStyle/>
                    <a:p>
                      <a:pPr algn="ctr"/>
                      <a:r>
                        <a:rPr kumimoji="1"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フリガナ</a:t>
                      </a:r>
                      <a:endParaRPr kumimoji="1" lang="en-US" altLang="ja-JP"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同行者氏名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r>
            </a:tbl>
          </a:graphicData>
        </a:graphic>
      </p:graphicFrame>
      <p:sp>
        <p:nvSpPr>
          <p:cNvPr id="8" name="テキスト ボックス 7"/>
          <p:cNvSpPr txBox="1"/>
          <p:nvPr/>
        </p:nvSpPr>
        <p:spPr>
          <a:xfrm>
            <a:off x="3009347" y="8691557"/>
            <a:ext cx="4227668" cy="230832"/>
          </a:xfrm>
          <a:prstGeom prst="rect">
            <a:avLst/>
          </a:prstGeom>
          <a:noFill/>
        </p:spPr>
        <p:txBody>
          <a:bodyPr wrap="square" rtlCol="0">
            <a:spAutoFit/>
          </a:bodyPr>
          <a:lstStyle/>
          <a:p>
            <a:r>
              <a:rPr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ご記入いただきました個人情報につきましては、当目的以外に使用することはありません。</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24247" y="6120755"/>
            <a:ext cx="6868771" cy="338554"/>
          </a:xfrm>
          <a:prstGeom prst="rect">
            <a:avLst/>
          </a:prstGeom>
          <a:solidFill>
            <a:srgbClr val="002060">
              <a:alpha val="20000"/>
            </a:srgbClr>
          </a:solidFill>
          <a:ln w="6350">
            <a:noFill/>
          </a:ln>
        </p:spPr>
        <p:txBody>
          <a:bodyPr wrap="square">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申込用紙</a:t>
            </a:r>
            <a:r>
              <a:rPr lang="ja-JP" altLang="en-US" sz="1400" dirty="0" smtClean="0">
                <a:latin typeface="HGP明朝E" panose="02020900000000000000" pitchFamily="18" charset="-128"/>
                <a:ea typeface="HGP明朝E" panose="02020900000000000000" pitchFamily="18" charset="-128"/>
                <a:cs typeface="Meiryo UI" panose="020B0604030504040204" pitchFamily="50" charset="-128"/>
              </a:rPr>
              <a:t>　　</a:t>
            </a:r>
            <a:r>
              <a:rPr lang="ja-JP" altLang="en-US" sz="1600" dirty="0" smtClean="0">
                <a:latin typeface="HGP明朝E" panose="02020900000000000000" pitchFamily="18" charset="-128"/>
                <a:ea typeface="HGP明朝E" panose="02020900000000000000" pitchFamily="18" charset="-128"/>
                <a:cs typeface="Meiryo UI" panose="020B0604030504040204" pitchFamily="50" charset="-128"/>
              </a:rPr>
              <a:t>　</a:t>
            </a:r>
            <a:r>
              <a:rPr lang="ja-JP" altLang="en-US" sz="1400" dirty="0" smtClean="0">
                <a:latin typeface="HGPｺﾞｼｯｸE" panose="020B0900000000000000" pitchFamily="50" charset="-128"/>
                <a:ea typeface="HGPｺﾞｼｯｸE" panose="020B0900000000000000" pitchFamily="50" charset="-128"/>
                <a:cs typeface="Meiryo UI" panose="020B0604030504040204" pitchFamily="50" charset="-128"/>
              </a:rPr>
              <a:t>申込締切</a:t>
            </a:r>
            <a:r>
              <a:rPr lang="en-US" altLang="ja-JP" sz="1400" dirty="0" smtClean="0">
                <a:latin typeface="HGPｺﾞｼｯｸE" panose="020B0900000000000000" pitchFamily="50" charset="-128"/>
                <a:ea typeface="HGPｺﾞｼｯｸE" panose="020B0900000000000000" pitchFamily="50" charset="-128"/>
                <a:cs typeface="Meiryo UI" panose="020B0604030504040204" pitchFamily="50" charset="-128"/>
              </a:rPr>
              <a:t>12</a:t>
            </a:r>
            <a:r>
              <a:rPr lang="ja-JP" altLang="en-US" sz="1400" dirty="0" smtClean="0">
                <a:latin typeface="HGPｺﾞｼｯｸE" panose="020B0900000000000000" pitchFamily="50" charset="-128"/>
                <a:ea typeface="HGPｺﾞｼｯｸE" panose="020B0900000000000000" pitchFamily="50" charset="-128"/>
                <a:cs typeface="Meiryo UI" panose="020B0604030504040204" pitchFamily="50" charset="-128"/>
              </a:rPr>
              <a:t>月</a:t>
            </a:r>
            <a:r>
              <a:rPr lang="en-US" altLang="ja-JP" sz="1400" dirty="0" smtClean="0">
                <a:latin typeface="HGPｺﾞｼｯｸE" panose="020B0900000000000000" pitchFamily="50" charset="-128"/>
                <a:ea typeface="HGPｺﾞｼｯｸE" panose="020B0900000000000000" pitchFamily="50" charset="-128"/>
                <a:cs typeface="Meiryo UI" panose="020B0604030504040204" pitchFamily="50" charset="-128"/>
              </a:rPr>
              <a:t>13</a:t>
            </a:r>
            <a:r>
              <a:rPr lang="ja-JP" altLang="en-US" sz="1400" dirty="0" smtClean="0">
                <a:latin typeface="HGPｺﾞｼｯｸE" panose="020B0900000000000000" pitchFamily="50" charset="-128"/>
                <a:ea typeface="HGPｺﾞｼｯｸE" panose="020B0900000000000000" pitchFamily="50" charset="-128"/>
                <a:cs typeface="Meiryo UI" panose="020B0604030504040204" pitchFamily="50" charset="-128"/>
              </a:rPr>
              <a:t>日（水）必着</a:t>
            </a:r>
            <a:r>
              <a:rPr lang="ja-JP" altLang="en-US" sz="1600" dirty="0" smtClean="0">
                <a:latin typeface="HGP明朝E" panose="02020900000000000000" pitchFamily="18" charset="-128"/>
                <a:ea typeface="HGP明朝E" panose="02020900000000000000" pitchFamily="18"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下記に記入の上、</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FAX</a:t>
            </a:r>
            <a:r>
              <a:rPr lang="ja-JP" altLang="en-US" sz="1050" dirty="0" err="1" smtClean="0">
                <a:latin typeface="Meiryo UI" panose="020B0604030504040204" pitchFamily="50" charset="-128"/>
                <a:ea typeface="Meiryo UI" panose="020B0604030504040204" pitchFamily="50" charset="-128"/>
                <a:cs typeface="Meiryo UI" panose="020B0604030504040204" pitchFamily="50" charset="-128"/>
              </a:rPr>
              <a:t>にて</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お申し込みください。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342607" y="5463172"/>
            <a:ext cx="6816656" cy="648072"/>
          </a:xfrm>
          <a:prstGeom prst="rect">
            <a:avLst/>
          </a:prstGeom>
        </p:spPr>
        <p:txBody>
          <a:bodyPr vert="horz" lIns="91440" tIns="45720" rIns="91440" bIns="45720" rtlCol="0" anchor="ctr">
            <a:noAutofit/>
          </a:bodyPr>
          <a:lstStyle/>
          <a:p>
            <a:pPr defTabSz="685800"/>
            <a:endParaRPr lang="en-US" altLang="ja-JP" sz="800" dirty="0" smtClean="0">
              <a:latin typeface="Calibri" panose="020F0502020204030204" pitchFamily="34" charset="0"/>
              <a:ea typeface="メイリオ" panose="020B0604030504040204" pitchFamily="50" charset="-128"/>
            </a:endParaRPr>
          </a:p>
          <a:p>
            <a:pPr defTabSz="685800"/>
            <a:r>
              <a:rPr lang="en-US" altLang="ja-JP" sz="1050" dirty="0" smtClean="0">
                <a:solidFill>
                  <a:srgbClr val="FF0000"/>
                </a:solidFill>
                <a:latin typeface="Calibri" panose="020F0502020204030204" pitchFamily="34" charset="0"/>
                <a:ea typeface="メイリオ" panose="020B0604030504040204" pitchFamily="50" charset="-128"/>
              </a:rPr>
              <a:t>※</a:t>
            </a:r>
            <a:r>
              <a:rPr lang="ja-JP" altLang="en-US" sz="1050" dirty="0" smtClean="0">
                <a:solidFill>
                  <a:srgbClr val="FF0000"/>
                </a:solidFill>
                <a:latin typeface="Calibri" panose="020F0502020204030204" pitchFamily="34" charset="0"/>
                <a:ea typeface="メイリオ" panose="020B0604030504040204" pitchFamily="50" charset="-128"/>
              </a:rPr>
              <a:t>参加者の方には、お米マイスターセレクトの奈良市産米 約一合をプレゼント！</a:t>
            </a:r>
            <a:endParaRPr lang="en-US" altLang="ja-JP" sz="1050" dirty="0" smtClean="0">
              <a:solidFill>
                <a:srgbClr val="FF0000"/>
              </a:solidFill>
              <a:latin typeface="Calibri" panose="020F0502020204030204" pitchFamily="34" charset="0"/>
              <a:ea typeface="メイリオ" panose="020B0604030504040204" pitchFamily="50" charset="-128"/>
            </a:endParaRPr>
          </a:p>
          <a:p>
            <a:pPr defTabSz="685800"/>
            <a:r>
              <a:rPr lang="en-US" altLang="ja-JP" sz="1050" dirty="0" smtClean="0">
                <a:latin typeface="Calibri" panose="020F0502020204030204" pitchFamily="34" charset="0"/>
                <a:ea typeface="メイリオ" panose="020B0604030504040204" pitchFamily="50" charset="-128"/>
              </a:rPr>
              <a:t>※</a:t>
            </a:r>
            <a:r>
              <a:rPr lang="ja-JP" altLang="en-US" sz="800" dirty="0" smtClean="0">
                <a:latin typeface="Calibri" panose="020F0502020204030204" pitchFamily="34" charset="0"/>
                <a:ea typeface="メイリオ" panose="020B0604030504040204" pitchFamily="50" charset="-128"/>
              </a:rPr>
              <a:t>申込み後のキャンセルは事前のご連絡にご協力よろしくお願いします。</a:t>
            </a:r>
          </a:p>
          <a:p>
            <a:pPr defTabSz="685800"/>
            <a:r>
              <a:rPr lang="en-US" altLang="ja-JP" sz="1050" dirty="0" smtClean="0">
                <a:latin typeface="Calibri" panose="020F0502020204030204" pitchFamily="34" charset="0"/>
                <a:ea typeface="メイリオ" panose="020B0604030504040204" pitchFamily="50" charset="-128"/>
              </a:rPr>
              <a:t>※</a:t>
            </a:r>
            <a:r>
              <a:rPr lang="ja-JP" altLang="en-US" sz="800" dirty="0" smtClean="0">
                <a:latin typeface="Calibri" panose="020F0502020204030204" pitchFamily="34" charset="0"/>
                <a:ea typeface="メイリオ" panose="020B0604030504040204" pitchFamily="50" charset="-128"/>
              </a:rPr>
              <a:t>荒天</a:t>
            </a:r>
            <a:r>
              <a:rPr lang="ja-JP" altLang="en-US" sz="800" dirty="0">
                <a:latin typeface="Calibri" panose="020F0502020204030204" pitchFamily="34" charset="0"/>
                <a:ea typeface="メイリオ" panose="020B0604030504040204" pitchFamily="50" charset="-128"/>
              </a:rPr>
              <a:t>の</a:t>
            </a:r>
            <a:r>
              <a:rPr lang="ja-JP" altLang="en-US" sz="800" dirty="0" smtClean="0">
                <a:latin typeface="Calibri" panose="020F0502020204030204" pitchFamily="34" charset="0"/>
                <a:ea typeface="メイリオ" panose="020B0604030504040204" pitchFamily="50" charset="-128"/>
              </a:rPr>
              <a:t>場合は、イベントを中止させていただく場合がございます。お申込み時に連絡いただいた電話番号</a:t>
            </a:r>
            <a:r>
              <a:rPr lang="ja-JP" altLang="en-US" sz="800" dirty="0">
                <a:latin typeface="Calibri" panose="020F0502020204030204" pitchFamily="34" charset="0"/>
                <a:ea typeface="メイリオ" panose="020B0604030504040204" pitchFamily="50" charset="-128"/>
              </a:rPr>
              <a:t>また</a:t>
            </a:r>
            <a:r>
              <a:rPr lang="ja-JP" altLang="en-US" sz="800" dirty="0" smtClean="0">
                <a:latin typeface="Calibri" panose="020F0502020204030204" pitchFamily="34" charset="0"/>
                <a:ea typeface="メイリオ" panose="020B0604030504040204" pitchFamily="50" charset="-128"/>
              </a:rPr>
              <a:t>はメールにて連絡いたします。</a:t>
            </a:r>
            <a:endParaRPr lang="ja-JP" altLang="en-US" sz="800" dirty="0">
              <a:latin typeface="Calibri" panose="020F0502020204030204" pitchFamily="34" charset="0"/>
              <a:ea typeface="メイリオ" panose="020B0604030504040204" pitchFamily="50" charset="-128"/>
            </a:endParaRPr>
          </a:p>
        </p:txBody>
      </p:sp>
      <p:sp>
        <p:nvSpPr>
          <p:cNvPr id="23" name="テキスト ボックス 22"/>
          <p:cNvSpPr txBox="1"/>
          <p:nvPr/>
        </p:nvSpPr>
        <p:spPr>
          <a:xfrm>
            <a:off x="324247" y="9937759"/>
            <a:ext cx="792088" cy="215444"/>
          </a:xfrm>
          <a:prstGeom prst="rect">
            <a:avLst/>
          </a:prstGeom>
          <a:noFill/>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ご注意</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事項</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1127325" y="9935061"/>
            <a:ext cx="6120679" cy="215444"/>
          </a:xfrm>
          <a:prstGeom prst="rect">
            <a:avLst/>
          </a:prstGeom>
          <a:noFill/>
        </p:spPr>
        <p:txBody>
          <a:bodyPr wrap="square" rtlCol="0">
            <a:spAutoFit/>
          </a:bodyPr>
          <a:lstStyle/>
          <a:p>
            <a:r>
              <a:rPr kumimoji="1" lang="ja-JP" altLang="en-US" sz="800" dirty="0" smtClean="0">
                <a:latin typeface="Meiryo UI" panose="020B0604030504040204" pitchFamily="50" charset="-128"/>
                <a:ea typeface="Meiryo UI" panose="020B0604030504040204" pitchFamily="50" charset="-128"/>
                <a:cs typeface="Meiryo UI" panose="020B0604030504040204" pitchFamily="50" charset="-128"/>
              </a:rPr>
              <a:t>・会場にお越しの際は、電車・バスなど公共交通機関をご利用ください。</a:t>
            </a:r>
            <a:endParaRPr kumimoji="1"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24248" y="4827487"/>
            <a:ext cx="1080120" cy="368301"/>
          </a:xfrm>
          <a:prstGeom prst="rect">
            <a:avLst/>
          </a:prstGeom>
        </p:spPr>
        <p:txBody>
          <a:bodyPr vert="horz" lIns="91440" tIns="45720" rIns="91440" bIns="45720" rtlCol="0">
            <a:normAutofit/>
          </a:bodyPr>
          <a:lstStyle/>
          <a:p>
            <a:pPr defTabSz="685800">
              <a:spcBef>
                <a:spcPts val="750"/>
              </a:spcBef>
              <a:buFont typeface="Arial" panose="020B0604020202020204" pitchFamily="34" charset="0"/>
              <a:buNone/>
            </a:pPr>
            <a:endParaRPr lang="en-US" altLang="ja-JP" sz="1600" dirty="0" smtClean="0">
              <a:latin typeface="Calibri" panose="020F0502020204030204" pitchFamily="34" charset="0"/>
              <a:ea typeface="メイリオ" panose="020B0604030504040204" pitchFamily="50" charset="-128"/>
            </a:endParaRPr>
          </a:p>
        </p:txBody>
      </p:sp>
      <p:sp>
        <p:nvSpPr>
          <p:cNvPr id="43" name="正方形/長方形 42"/>
          <p:cNvSpPr/>
          <p:nvPr/>
        </p:nvSpPr>
        <p:spPr>
          <a:xfrm>
            <a:off x="348352" y="5139047"/>
            <a:ext cx="2088231" cy="298475"/>
          </a:xfrm>
          <a:prstGeom prst="rect">
            <a:avLst/>
          </a:prstGeom>
        </p:spPr>
        <p:txBody>
          <a:bodyPr vert="horz" lIns="91440" tIns="45720" rIns="91440" bIns="45720" rtlCol="0">
            <a:normAutofit/>
          </a:bodyPr>
          <a:lstStyle/>
          <a:p>
            <a:pPr defTabSz="685800">
              <a:buFont typeface="Arial" panose="020B0604020202020204" pitchFamily="34" charset="0"/>
              <a:buNone/>
            </a:pPr>
            <a:endParaRPr lang="en-US" altLang="ja-JP" sz="1050" dirty="0" smtClean="0">
              <a:latin typeface="Calibri" panose="020F0502020204030204" pitchFamily="34" charset="0"/>
              <a:ea typeface="メイリオ" panose="020B0604030504040204" pitchFamily="50" charset="-128"/>
            </a:endParaRP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5400000">
            <a:off x="342981" y="2418285"/>
            <a:ext cx="770107" cy="577580"/>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994348" y="2390140"/>
            <a:ext cx="965161" cy="723871"/>
          </a:xfrm>
          <a:prstGeom prst="rect">
            <a:avLst/>
          </a:prstGeom>
        </p:spPr>
      </p:pic>
    </p:spTree>
    <p:extLst>
      <p:ext uri="{BB962C8B-B14F-4D97-AF65-F5344CB8AC3E}">
        <p14:creationId xmlns:p14="http://schemas.microsoft.com/office/powerpoint/2010/main" val="1222916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290</Words>
  <Application>Microsoft Office PowerPoint</Application>
  <PresentationFormat>ユーザー設定</PresentationFormat>
  <Paragraphs>41</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HGPｺﾞｼｯｸE</vt:lpstr>
      <vt:lpstr>HGP創英角ｺﾞｼｯｸUB</vt:lpstr>
      <vt:lpstr>HGP明朝E</vt:lpstr>
      <vt:lpstr>Meiryo UI</vt:lpstr>
      <vt:lpstr>ＭＳ Ｐゴシック</vt:lpstr>
      <vt:lpstr>メイリオ</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jn1204</dc:creator>
  <cp:lastModifiedBy>jn1204</cp:lastModifiedBy>
  <cp:revision>84</cp:revision>
  <cp:lastPrinted>2017-10-04T23:25:44Z</cp:lastPrinted>
  <dcterms:created xsi:type="dcterms:W3CDTF">2016-04-20T09:42:00Z</dcterms:created>
  <dcterms:modified xsi:type="dcterms:W3CDTF">2017-10-25T03:33:56Z</dcterms:modified>
</cp:coreProperties>
</file>